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8"/>
  </p:notesMasterIdLst>
  <p:sldIdLst>
    <p:sldId id="263" r:id="rId2"/>
    <p:sldId id="260" r:id="rId3"/>
    <p:sldId id="362" r:id="rId4"/>
    <p:sldId id="363" r:id="rId5"/>
    <p:sldId id="264" r:id="rId6"/>
    <p:sldId id="283" r:id="rId7"/>
    <p:sldId id="364" r:id="rId8"/>
    <p:sldId id="365" r:id="rId9"/>
    <p:sldId id="324" r:id="rId10"/>
    <p:sldId id="353" r:id="rId11"/>
    <p:sldId id="320" r:id="rId12"/>
    <p:sldId id="274" r:id="rId13"/>
    <p:sldId id="276" r:id="rId14"/>
    <p:sldId id="356" r:id="rId15"/>
    <p:sldId id="355" r:id="rId16"/>
    <p:sldId id="318" r:id="rId17"/>
    <p:sldId id="331" r:id="rId18"/>
    <p:sldId id="367" r:id="rId19"/>
    <p:sldId id="354" r:id="rId20"/>
    <p:sldId id="319" r:id="rId21"/>
    <p:sldId id="344" r:id="rId22"/>
    <p:sldId id="337" r:id="rId23"/>
    <p:sldId id="343" r:id="rId24"/>
    <p:sldId id="338" r:id="rId25"/>
    <p:sldId id="339" r:id="rId26"/>
    <p:sldId id="342" r:id="rId27"/>
  </p:sldIdLst>
  <p:sldSz cx="9144000" cy="6858000" type="screen4x3"/>
  <p:notesSz cx="6669088" cy="9926638"/>
  <p:defaultTextStyle>
    <a:defPPr>
      <a:defRPr lang="it-IT"/>
    </a:defPPr>
    <a:lvl1pPr algn="l" rtl="0" eaLnBrk="0" fontAlgn="base" hangingPunct="0">
      <a:spcBef>
        <a:spcPct val="50000"/>
      </a:spcBef>
      <a:spcAft>
        <a:spcPct val="0"/>
      </a:spcAft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rgbClr val="FF9900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9900"/>
    <a:srgbClr val="33CC33"/>
    <a:srgbClr val="FFFF00"/>
    <a:srgbClr val="FF0000"/>
    <a:srgbClr val="333399"/>
    <a:srgbClr val="000099"/>
    <a:srgbClr val="CC3300"/>
    <a:srgbClr val="99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787"/>
    <p:restoredTop sz="90929"/>
  </p:normalViewPr>
  <p:slideViewPr>
    <p:cSldViewPr>
      <p:cViewPr>
        <p:scale>
          <a:sx n="60" d="100"/>
          <a:sy n="60" d="100"/>
        </p:scale>
        <p:origin x="-1296" y="-634"/>
      </p:cViewPr>
      <p:guideLst>
        <p:guide orient="horz" pos="2160"/>
        <p:guide pos="2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55"/>
    </p:cViewPr>
  </p:sorterViewPr>
  <p:notesViewPr>
    <p:cSldViewPr>
      <p:cViewPr varScale="1">
        <p:scale>
          <a:sx n="76" d="100"/>
          <a:sy n="76" d="100"/>
        </p:scale>
        <p:origin x="-2070" y="-90"/>
      </p:cViewPr>
      <p:guideLst>
        <p:guide orient="horz" pos="3126"/>
        <p:guide pos="210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9" tIns="47169" rIns="94339" bIns="47169" numCol="1" anchor="t" anchorCtr="0" compatLnSpc="1">
            <a:prstTxWarp prst="textNoShape">
              <a:avLst/>
            </a:prstTxWarp>
          </a:bodyPr>
          <a:lstStyle>
            <a:lvl1pPr defTabSz="942975">
              <a:spcBef>
                <a:spcPct val="0"/>
              </a:spcBef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it-IT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9838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9" tIns="47169" rIns="94339" bIns="47169" numCol="1" anchor="t" anchorCtr="0" compatLnSpc="1">
            <a:prstTxWarp prst="textNoShape">
              <a:avLst/>
            </a:prstTxWarp>
          </a:bodyPr>
          <a:lstStyle>
            <a:lvl1pPr algn="r" defTabSz="942975">
              <a:spcBef>
                <a:spcPct val="0"/>
              </a:spcBef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it-IT"/>
          </a:p>
        </p:txBody>
      </p:sp>
      <p:sp>
        <p:nvSpPr>
          <p:cNvPr id="1331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0588" y="4714875"/>
            <a:ext cx="4887912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9" tIns="47169" rIns="94339" bIns="471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9" tIns="47169" rIns="94339" bIns="47169" numCol="1" anchor="b" anchorCtr="0" compatLnSpc="1">
            <a:prstTxWarp prst="textNoShape">
              <a:avLst/>
            </a:prstTxWarp>
          </a:bodyPr>
          <a:lstStyle>
            <a:lvl1pPr defTabSz="942975">
              <a:spcBef>
                <a:spcPct val="0"/>
              </a:spcBef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it-IT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39" tIns="47169" rIns="94339" bIns="47169" numCol="1" anchor="b" anchorCtr="0" compatLnSpc="1">
            <a:prstTxWarp prst="textNoShape">
              <a:avLst/>
            </a:prstTxWarp>
          </a:bodyPr>
          <a:lstStyle>
            <a:lvl1pPr algn="r" defTabSz="942975">
              <a:spcBef>
                <a:spcPct val="0"/>
              </a:spcBef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4883E61C-BA26-438D-A1F3-5644632352C6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5C12CC-DA05-495A-989A-1C26A83AEA4A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91416F-0AD6-4BF0-8691-A8ED22246E6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C8BC1-1F7F-4ECC-B5B5-03687178C2D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0A5C5-004E-4803-AB44-A5B2DE6BAAA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FB3A05-FA1D-4516-8BCD-A9376BE54CE2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4DE3D-7567-46F1-BD68-259B84C5052B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97292-184B-4FBC-B63B-CC1BAEB0D67A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C91EB-9DFD-46ED-98C1-7FD1B93F396E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FB887F-4F7A-4D16-9E46-0156DD4C87A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B2ED1-DC66-4C26-91BA-0ADA5FF395E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00850" y="152400"/>
            <a:ext cx="2038350" cy="59436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962650" cy="59436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4B8E0-40DF-4B8C-B283-6AA800860009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:\lavori in corso\Enel\Casa Tito\Format gruppi Enel\Varie\base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28600" y="0"/>
            <a:ext cx="89154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152400"/>
            <a:ext cx="5943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B0C714BD-5A70-4714-B96F-63B521526E26}" type="slidenum">
              <a:rPr lang="it-IT"/>
              <a:pPr/>
              <a:t>‹N›</a:t>
            </a:fld>
            <a:endParaRPr lang="it-IT"/>
          </a:p>
        </p:txBody>
      </p:sp>
      <p:pic>
        <p:nvPicPr>
          <p:cNvPr id="1031" name="Picture 7" descr="D:\Vecchio disco c\Documenti\logosole\Diapositiva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696200" y="6172200"/>
            <a:ext cx="1219200" cy="5334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5pPr>
      <a:lvl6pPr marL="457200"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6pPr>
      <a:lvl7pPr marL="914400"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7pPr>
      <a:lvl8pPr marL="1371600"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8pPr>
      <a:lvl9pPr marL="1828800" algn="r" rtl="0" eaLnBrk="0" fontAlgn="base" hangingPunct="0">
        <a:spcBef>
          <a:spcPct val="0"/>
        </a:spcBef>
        <a:spcAft>
          <a:spcPct val="0"/>
        </a:spcAft>
        <a:defRPr sz="20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9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5" name="Text Box 1033"/>
          <p:cNvSpPr txBox="1">
            <a:spLocks noChangeArrowheads="1"/>
          </p:cNvSpPr>
          <p:nvPr/>
        </p:nvSpPr>
        <p:spPr bwMode="auto">
          <a:xfrm>
            <a:off x="1524000" y="1447800"/>
            <a:ext cx="7315200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it-IT" sz="3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VALLE SALIMBENE </a:t>
            </a:r>
          </a:p>
          <a:p>
            <a:endParaRPr lang="it-IT" sz="360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endParaRPr lang="it-IT" sz="32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r>
              <a:rPr lang="it-IT" sz="32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Piano Regolatore dell’Illuminazione Comunale (PRIC)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685800" y="2286000"/>
            <a:ext cx="8077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Uno strumento tecnico per la programmazione degli interventi sugli impianti di illuminazione pubblica e privata, nel rispetto della Legge Regionale lombarda 17/2000.</a:t>
            </a:r>
            <a:endParaRPr lang="it-IT" sz="1700" b="1">
              <a:solidFill>
                <a:srgbClr val="333399"/>
              </a:solidFill>
            </a:endParaRP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096000" y="152400"/>
            <a:ext cx="3048000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Cos’è il PRIC?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it-IT" sz="2600" b="1">
              <a:solidFill>
                <a:srgbClr val="333399"/>
              </a:solidFill>
            </a:endParaRP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838200" y="4114800"/>
            <a:ext cx="7620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685800" y="5105400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Il PRIC promuove un uso sicuro della città, investendo sulle potenzialità di una estetica urbana qualificata.</a:t>
            </a:r>
            <a:r>
              <a:rPr lang="it-IT" sz="2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  <a:endParaRPr lang="it-IT" sz="1700" b="1">
              <a:solidFill>
                <a:srgbClr val="333399"/>
              </a:solidFill>
            </a:endParaRP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685800" y="3810000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Il PRIC consente un’analisi degli impianti esistenti, elaborando una disciplina univoca per le realizzazioni future.</a:t>
            </a:r>
            <a:endParaRPr lang="it-IT" sz="1700" b="1">
              <a:solidFill>
                <a:srgbClr val="333399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Text Box 2"/>
          <p:cNvSpPr txBox="1">
            <a:spLocks noChangeArrowheads="1"/>
          </p:cNvSpPr>
          <p:nvPr/>
        </p:nvSpPr>
        <p:spPr bwMode="auto">
          <a:xfrm>
            <a:off x="457200" y="1143000"/>
            <a:ext cx="80772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1800" b="1" u="sng">
                <a:solidFill>
                  <a:srgbClr val="333399"/>
                </a:solidFill>
                <a:latin typeface="Verdana" pitchFamily="34" charset="0"/>
              </a:rPr>
              <a:t>LEGGE REGIONALE 27 marzo 2000, n.17</a:t>
            </a:r>
          </a:p>
          <a:p>
            <a:r>
              <a:rPr lang="it-IT" sz="1800" b="1" i="1">
                <a:solidFill>
                  <a:srgbClr val="333399"/>
                </a:solidFill>
                <a:latin typeface="Verdana" pitchFamily="34" charset="0"/>
              </a:rPr>
              <a:t>Misure urgenti in tema di risparmio energetico ad uso di illuminazione esterna e di lotta all’inquinamento luminoso</a:t>
            </a:r>
            <a:endParaRPr lang="it-IT" sz="1700" b="1">
              <a:solidFill>
                <a:srgbClr val="333399"/>
              </a:solidFill>
            </a:endParaRPr>
          </a:p>
        </p:txBody>
      </p:sp>
      <p:sp>
        <p:nvSpPr>
          <p:cNvPr id="148483" name="Text Box 3"/>
          <p:cNvSpPr txBox="1">
            <a:spLocks noChangeArrowheads="1"/>
          </p:cNvSpPr>
          <p:nvPr/>
        </p:nvSpPr>
        <p:spPr bwMode="auto">
          <a:xfrm>
            <a:off x="4572000" y="152400"/>
            <a:ext cx="4572000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LR 17/2000 </a:t>
            </a:r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I contenuti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it-IT" sz="2600" b="1">
              <a:solidFill>
                <a:srgbClr val="333399"/>
              </a:solidFill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1066800" y="4191000"/>
            <a:ext cx="74676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it-IT" sz="1700" b="1">
                <a:solidFill>
                  <a:srgbClr val="333399"/>
                </a:solidFill>
                <a:latin typeface="Verdana" pitchFamily="34" charset="0"/>
              </a:rPr>
              <a:t>I Comuni</a:t>
            </a:r>
          </a:p>
          <a:p>
            <a:pPr algn="just"/>
            <a:r>
              <a:rPr lang="it-IT" sz="1500" b="1">
                <a:solidFill>
                  <a:srgbClr val="333399"/>
                </a:solidFill>
                <a:latin typeface="Verdana" pitchFamily="34" charset="0"/>
              </a:rPr>
              <a:t>“adottano, entro il 2003 i piani di illuminazione che disciplinano le nuove installazioni”</a:t>
            </a:r>
          </a:p>
          <a:p>
            <a:pPr algn="just"/>
            <a:r>
              <a:rPr lang="it-IT" sz="1500" b="1">
                <a:solidFill>
                  <a:srgbClr val="333399"/>
                </a:solidFill>
                <a:latin typeface="Verdana" pitchFamily="34" charset="0"/>
              </a:rPr>
              <a:t>“autorizzano, con atto del Sindaco, i progetti di tutti gli impianti di illuminazione esterna, anche a scopo pubblicitario”</a:t>
            </a:r>
            <a:endParaRPr lang="it-IT" sz="2000" b="1" u="sng">
              <a:solidFill>
                <a:schemeClr val="bg2"/>
              </a:solidFill>
              <a:latin typeface="Verdana" pitchFamily="34" charset="0"/>
            </a:endParaRP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1143000" y="2590800"/>
            <a:ext cx="7315200" cy="137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it-IT" sz="1700" b="1">
                <a:solidFill>
                  <a:srgbClr val="333399"/>
                </a:solidFill>
                <a:latin typeface="Verdana" pitchFamily="34" charset="0"/>
              </a:rPr>
              <a:t>Finalità</a:t>
            </a:r>
          </a:p>
          <a:p>
            <a:pPr algn="just"/>
            <a:r>
              <a:rPr lang="it-IT" sz="1500" b="1">
                <a:solidFill>
                  <a:srgbClr val="333399"/>
                </a:solidFill>
                <a:latin typeface="Verdana" pitchFamily="34" charset="0"/>
              </a:rPr>
              <a:t>“razionalizzare e ridurre i consumi energetici … ridurre l’inquinamento luminoso sul territorio regionale … salvaguardare gli equilibri ecologici … proteggere gli osservatori astronomici e astrofisici…”</a:t>
            </a:r>
            <a:endParaRPr lang="it-IT" sz="2000" b="1">
              <a:solidFill>
                <a:schemeClr val="bg2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11" name="Text Box 1031"/>
          <p:cNvSpPr txBox="1">
            <a:spLocks noChangeArrowheads="1"/>
          </p:cNvSpPr>
          <p:nvPr/>
        </p:nvSpPr>
        <p:spPr bwMode="auto">
          <a:xfrm>
            <a:off x="533400" y="1143000"/>
            <a:ext cx="830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t-IT" sz="2000" b="1" i="1" u="sng">
                <a:solidFill>
                  <a:srgbClr val="333399"/>
                </a:solidFill>
                <a:latin typeface="Verdana" pitchFamily="34" charset="0"/>
              </a:rPr>
              <a:t>LEGGE REGIONALE 27 marzo 2000, n.17</a:t>
            </a:r>
            <a:endParaRPr lang="it-IT" sz="2000" u="sng">
              <a:solidFill>
                <a:srgbClr val="333399"/>
              </a:solidFill>
              <a:latin typeface="Verdana" pitchFamily="34" charset="0"/>
            </a:endParaRPr>
          </a:p>
        </p:txBody>
      </p:sp>
      <p:sp>
        <p:nvSpPr>
          <p:cNvPr id="149513" name="Text Box 1033"/>
          <p:cNvSpPr txBox="1">
            <a:spLocks noChangeArrowheads="1"/>
          </p:cNvSpPr>
          <p:nvPr/>
        </p:nvSpPr>
        <p:spPr bwMode="auto">
          <a:xfrm>
            <a:off x="381000" y="2428875"/>
            <a:ext cx="4267200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300" b="1">
                <a:solidFill>
                  <a:srgbClr val="333399"/>
                </a:solidFill>
                <a:latin typeface="Verdana" pitchFamily="34" charset="0"/>
              </a:rPr>
              <a:t>Inquinamento luminoso</a:t>
            </a:r>
            <a:endParaRPr lang="it-IT" sz="2100">
              <a:solidFill>
                <a:srgbClr val="333399"/>
              </a:solidFill>
              <a:latin typeface="Verdana" pitchFamily="34" charset="0"/>
            </a:endParaRPr>
          </a:p>
          <a:p>
            <a:endParaRPr lang="it-IT" sz="1400">
              <a:solidFill>
                <a:srgbClr val="333399"/>
              </a:solidFill>
              <a:latin typeface="Verdana" pitchFamily="34" charset="0"/>
            </a:endParaRPr>
          </a:p>
          <a:p>
            <a:r>
              <a:rPr lang="it-IT" sz="2100">
                <a:solidFill>
                  <a:srgbClr val="333399"/>
                </a:solidFill>
                <a:latin typeface="Verdana" pitchFamily="34" charset="0"/>
              </a:rPr>
              <a:t>“Ogni forma di irradiazione di luce artificiale che si disperda al di fuori delle aree a cui essa è funzionalmente dedicata, e, in particolar modo, se orientata al di sopra della linea dell’orizzonte.”</a:t>
            </a:r>
            <a:endParaRPr lang="it-IT" sz="2400" b="1">
              <a:solidFill>
                <a:srgbClr val="333399"/>
              </a:solidFill>
              <a:latin typeface="Verdana" pitchFamily="34" charset="0"/>
            </a:endParaRPr>
          </a:p>
        </p:txBody>
      </p:sp>
      <p:pic>
        <p:nvPicPr>
          <p:cNvPr id="149514" name="Picture 1034" descr="C:\WINDOWS\Desktop\inq lumi\4mappa europacomp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2143125"/>
            <a:ext cx="4029075" cy="39528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49515" name="Text Box 1035"/>
          <p:cNvSpPr txBox="1">
            <a:spLocks noChangeArrowheads="1"/>
          </p:cNvSpPr>
          <p:nvPr/>
        </p:nvSpPr>
        <p:spPr bwMode="auto">
          <a:xfrm>
            <a:off x="2133600" y="152400"/>
            <a:ext cx="7010400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LR 17/2000 </a:t>
            </a:r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L’inquinamento luminoso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it-IT" sz="2600" b="1">
              <a:solidFill>
                <a:srgbClr val="33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9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9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533400" y="1143000"/>
            <a:ext cx="7924800" cy="465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endParaRPr lang="it-IT" sz="24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0"/>
              </a:spcBef>
            </a:pPr>
            <a:r>
              <a:rPr lang="it-IT" sz="24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Garantire una maggiore</a:t>
            </a:r>
            <a:r>
              <a:rPr lang="it-IT" sz="24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sicurezza</a:t>
            </a:r>
            <a:r>
              <a:rPr lang="it-IT" sz="24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ai cittadini ed alla circolazione veicolare</a:t>
            </a:r>
          </a:p>
          <a:p>
            <a:pPr>
              <a:spcBef>
                <a:spcPct val="0"/>
              </a:spcBef>
            </a:pPr>
            <a:endParaRPr lang="it-IT" sz="24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it-IT" sz="24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Proporre soluzioni rispettose dell’Ambiente:</a:t>
            </a:r>
            <a:r>
              <a:rPr lang="it-IT" sz="24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contenimento dell’inquinamento luminoso</a:t>
            </a:r>
            <a:endParaRPr lang="it-IT" sz="240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0"/>
              </a:spcBef>
            </a:pPr>
            <a:endParaRPr lang="it-IT" sz="24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it-IT" sz="24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Consentire un </a:t>
            </a:r>
            <a:r>
              <a:rPr lang="it-IT" sz="24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risparmio</a:t>
            </a:r>
            <a:r>
              <a:rPr lang="it-IT" sz="24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sui costi di gestione</a:t>
            </a:r>
            <a:endParaRPr lang="it-IT" sz="240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it-IT" sz="240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0"/>
              </a:spcBef>
            </a:pPr>
            <a:r>
              <a:rPr lang="it-IT" sz="24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Migliorare il </a:t>
            </a:r>
            <a:r>
              <a:rPr lang="it-IT" sz="24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livello dell’illuminazione e dell’arredo urbano</a:t>
            </a:r>
            <a:endParaRPr lang="it-IT" sz="24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2133600" y="152400"/>
            <a:ext cx="7010400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        LR 17/2000 e PRIC </a:t>
            </a:r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Gli obiettivi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it-IT" sz="2600" b="1">
              <a:solidFill>
                <a:srgbClr val="333399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5334000" y="152400"/>
            <a:ext cx="3657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PRIC </a:t>
            </a:r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beneficiari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762000" y="2209800"/>
            <a:ext cx="63246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Cittadini </a:t>
            </a:r>
          </a:p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Utenti della strada</a:t>
            </a:r>
          </a:p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Amministrazione Comunale </a:t>
            </a:r>
          </a:p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Forze dell’ordine</a:t>
            </a:r>
          </a:p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Astronomi e Astrofili</a:t>
            </a:r>
          </a:p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Commercianti</a:t>
            </a:r>
          </a:p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Assicurazioni</a:t>
            </a:r>
          </a:p>
          <a:p>
            <a:pPr>
              <a:spcBef>
                <a:spcPct val="0"/>
              </a:spcBef>
            </a:pPr>
            <a:r>
              <a:rPr lang="it-IT" sz="2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...</a:t>
            </a:r>
            <a:endParaRPr lang="it-IT" sz="1800">
              <a:solidFill>
                <a:srgbClr val="333399"/>
              </a:solidFill>
            </a:endParaRPr>
          </a:p>
          <a:p>
            <a:endParaRPr lang="it-IT" sz="1800">
              <a:solidFill>
                <a:srgbClr val="33339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762000" y="1524000"/>
            <a:ext cx="80772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Raccolta</a:t>
            </a:r>
            <a:r>
              <a:rPr lang="it-IT" sz="2000">
                <a:solidFill>
                  <a:srgbClr val="333399"/>
                </a:solidFill>
                <a:latin typeface="Verdana" pitchFamily="34" charset="0"/>
              </a:rPr>
              <a:t> informazioni utili e integrazione con i principali strumenti di pianificazione (PRG, PUT...)</a:t>
            </a:r>
          </a:p>
          <a:p>
            <a:pPr eaLnBrk="1" hangingPunct="1"/>
            <a:endParaRPr lang="it-IT" sz="1000">
              <a:solidFill>
                <a:srgbClr val="333399"/>
              </a:solidFill>
              <a:latin typeface="Verdana" pitchFamily="34" charset="0"/>
            </a:endParaRPr>
          </a:p>
          <a:p>
            <a:pPr eaLnBrk="1" hangingPunct="1"/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Individuazione delle criticità</a:t>
            </a:r>
            <a:r>
              <a:rPr lang="it-IT" sz="2000">
                <a:solidFill>
                  <a:srgbClr val="333399"/>
                </a:solidFill>
                <a:latin typeface="Verdana" pitchFamily="34" charset="0"/>
              </a:rPr>
              <a:t> esistenti sia attraverso l’osservazione diretta sia mediante un’indagine demoscopica</a:t>
            </a:r>
          </a:p>
          <a:p>
            <a:pPr eaLnBrk="1" hangingPunct="1"/>
            <a:endParaRPr lang="it-IT" sz="1000">
              <a:solidFill>
                <a:srgbClr val="333399"/>
              </a:solidFill>
              <a:latin typeface="Verdana" pitchFamily="34" charset="0"/>
            </a:endParaRPr>
          </a:p>
          <a:p>
            <a:pPr eaLnBrk="1" hangingPunct="1"/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Individuazione delle “emergenze”</a:t>
            </a:r>
            <a:r>
              <a:rPr lang="it-IT" sz="2000">
                <a:solidFill>
                  <a:srgbClr val="333399"/>
                </a:solidFill>
                <a:latin typeface="Verdana" pitchFamily="34" charset="0"/>
              </a:rPr>
              <a:t>, storico-artistiche e di pubblica utilità</a:t>
            </a:r>
          </a:p>
          <a:p>
            <a:pPr eaLnBrk="1" hangingPunct="1"/>
            <a:endParaRPr lang="it-IT" sz="1000">
              <a:solidFill>
                <a:srgbClr val="333399"/>
              </a:solidFill>
              <a:latin typeface="Verdana" pitchFamily="34" charset="0"/>
            </a:endParaRPr>
          </a:p>
          <a:p>
            <a:pPr eaLnBrk="1" hangingPunct="1"/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Individuazione delle tipologie</a:t>
            </a:r>
            <a:r>
              <a:rPr lang="it-IT" sz="2000">
                <a:solidFill>
                  <a:srgbClr val="333399"/>
                </a:solidFill>
                <a:latin typeface="Verdana" pitchFamily="34" charset="0"/>
              </a:rPr>
              <a:t> di illuminazione</a:t>
            </a:r>
          </a:p>
          <a:p>
            <a:pPr eaLnBrk="1" hangingPunct="1"/>
            <a:endParaRPr lang="it-IT" sz="1000">
              <a:solidFill>
                <a:srgbClr val="333399"/>
              </a:solidFill>
              <a:latin typeface="Verdana" pitchFamily="34" charset="0"/>
            </a:endParaRPr>
          </a:p>
          <a:p>
            <a:pPr eaLnBrk="1" hangingPunct="1"/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Scelta delle sorgenti</a:t>
            </a:r>
            <a:r>
              <a:rPr lang="it-IT" sz="2000">
                <a:solidFill>
                  <a:srgbClr val="333399"/>
                </a:solidFill>
                <a:latin typeface="Verdana" pitchFamily="34" charset="0"/>
              </a:rPr>
              <a:t> e degli apparecchi in funzione delle prestazioni richieste per le singole aree urbane</a:t>
            </a:r>
            <a:endParaRPr lang="it-IT" sz="2400">
              <a:solidFill>
                <a:srgbClr val="333399"/>
              </a:solidFill>
              <a:latin typeface="Verdana" pitchFamily="34" charset="0"/>
            </a:endParaRPr>
          </a:p>
        </p:txBody>
      </p:sp>
      <p:sp>
        <p:nvSpPr>
          <p:cNvPr id="150534" name="Text Box 6"/>
          <p:cNvSpPr txBox="1">
            <a:spLocks noChangeArrowheads="1"/>
          </p:cNvSpPr>
          <p:nvPr/>
        </p:nvSpPr>
        <p:spPr bwMode="auto">
          <a:xfrm>
            <a:off x="5334000" y="152400"/>
            <a:ext cx="3657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PRIC </a:t>
            </a:r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Contenuti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ext Box 5122"/>
          <p:cNvSpPr txBox="1">
            <a:spLocks noChangeArrowheads="1"/>
          </p:cNvSpPr>
          <p:nvPr/>
        </p:nvSpPr>
        <p:spPr bwMode="auto">
          <a:xfrm>
            <a:off x="3810000" y="152400"/>
            <a:ext cx="5181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PRIC </a:t>
            </a:r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 soluzioni tecnologiche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1556" name="Text Box 5124"/>
          <p:cNvSpPr txBox="1">
            <a:spLocks noChangeArrowheads="1"/>
          </p:cNvSpPr>
          <p:nvPr/>
        </p:nvSpPr>
        <p:spPr bwMode="auto">
          <a:xfrm>
            <a:off x="457200" y="1143000"/>
            <a:ext cx="800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400" b="1">
                <a:solidFill>
                  <a:srgbClr val="333399"/>
                </a:solidFill>
                <a:latin typeface="Verdana" pitchFamily="34" charset="0"/>
              </a:rPr>
              <a:t>Riduzione consumi energetici</a:t>
            </a:r>
            <a:endParaRPr lang="it-IT" sz="2400">
              <a:solidFill>
                <a:srgbClr val="333399"/>
              </a:solidFill>
              <a:latin typeface="Verdana" pitchFamily="34" charset="0"/>
            </a:endParaRPr>
          </a:p>
        </p:txBody>
      </p:sp>
      <p:pic>
        <p:nvPicPr>
          <p:cNvPr id="151557" name="Picture 5125" descr="C:\WINDOWS\Desktop\files presentazione\ris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981200"/>
            <a:ext cx="3759200" cy="4419600"/>
          </a:xfrm>
          <a:prstGeom prst="rect">
            <a:avLst/>
          </a:prstGeom>
          <a:noFill/>
        </p:spPr>
      </p:pic>
      <p:sp>
        <p:nvSpPr>
          <p:cNvPr id="151558" name="Text Box 5126"/>
          <p:cNvSpPr txBox="1">
            <a:spLocks noChangeArrowheads="1"/>
          </p:cNvSpPr>
          <p:nvPr/>
        </p:nvSpPr>
        <p:spPr bwMode="auto">
          <a:xfrm>
            <a:off x="4800600" y="2209800"/>
            <a:ext cx="4114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1. Spegnimento alternato delle lampade</a:t>
            </a:r>
          </a:p>
        </p:txBody>
      </p:sp>
      <p:sp>
        <p:nvSpPr>
          <p:cNvPr id="151559" name="Text Box 5127"/>
          <p:cNvSpPr txBox="1">
            <a:spLocks noChangeArrowheads="1"/>
          </p:cNvSpPr>
          <p:nvPr/>
        </p:nvSpPr>
        <p:spPr bwMode="auto">
          <a:xfrm>
            <a:off x="4800600" y="3352800"/>
            <a:ext cx="41148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2. Utilizzo di sorgenti ad alta efficienza luminosa</a:t>
            </a:r>
          </a:p>
          <a:p>
            <a:endParaRPr lang="it-IT" sz="2000" b="1">
              <a:solidFill>
                <a:srgbClr val="333399"/>
              </a:solidFill>
              <a:latin typeface="Verdana" pitchFamily="34" charset="0"/>
            </a:endParaRPr>
          </a:p>
          <a:p>
            <a:r>
              <a:rPr lang="it-IT" sz="2000" b="1">
                <a:solidFill>
                  <a:srgbClr val="333399"/>
                </a:solidFill>
                <a:latin typeface="Verdana" pitchFamily="34" charset="0"/>
              </a:rPr>
              <a:t>3. Utilizzo di regolatori di flusso per prolungare la vita media delle sorgenti luminose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2514600" y="4419600"/>
            <a:ext cx="60182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it-IT" sz="4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PRIC</a:t>
            </a:r>
            <a:r>
              <a:rPr lang="it-IT" sz="4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Presentazione</a:t>
            </a:r>
            <a:endParaRPr lang="it-IT" sz="3200" b="1">
              <a:solidFill>
                <a:srgbClr val="000099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ext Box 2"/>
          <p:cNvSpPr txBox="1">
            <a:spLocks noChangeArrowheads="1"/>
          </p:cNvSpPr>
          <p:nvPr/>
        </p:nvSpPr>
        <p:spPr bwMode="auto">
          <a:xfrm>
            <a:off x="7239000" y="152400"/>
            <a:ext cx="1905000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L’Analisi</a:t>
            </a:r>
          </a:p>
          <a:p>
            <a:endParaRPr lang="it-IT" sz="2600" b="1">
              <a:solidFill>
                <a:srgbClr val="333399"/>
              </a:solidFill>
            </a:endParaRPr>
          </a:p>
        </p:txBody>
      </p:sp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5410200" y="1143000"/>
            <a:ext cx="3429000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1800" b="1">
                <a:solidFill>
                  <a:srgbClr val="000099"/>
                </a:solidFill>
                <a:latin typeface="Verdana" pitchFamily="34" charset="0"/>
              </a:rPr>
              <a:t>La forma del territorio</a:t>
            </a:r>
            <a:endParaRPr lang="it-IT" sz="1400" b="1">
              <a:solidFill>
                <a:srgbClr val="000099"/>
              </a:solidFill>
              <a:latin typeface="Verdana" pitchFamily="34" charset="0"/>
            </a:endParaRPr>
          </a:p>
          <a:p>
            <a:pPr>
              <a:spcBef>
                <a:spcPct val="0"/>
              </a:spcBef>
            </a:pPr>
            <a:endParaRPr lang="it-IT" b="1">
              <a:solidFill>
                <a:srgbClr val="000099"/>
              </a:solidFill>
              <a:latin typeface="Verdana" pitchFamily="34" charset="0"/>
            </a:endParaRPr>
          </a:p>
          <a:p>
            <a:pPr>
              <a:spcBef>
                <a:spcPct val="0"/>
              </a:spcBef>
            </a:pPr>
            <a:endParaRPr lang="it-IT" b="1">
              <a:solidFill>
                <a:srgbClr val="000099"/>
              </a:solidFill>
              <a:latin typeface="Verdana" pitchFamily="34" charset="0"/>
            </a:endParaRPr>
          </a:p>
          <a:p>
            <a:pPr>
              <a:spcBef>
                <a:spcPct val="0"/>
              </a:spcBef>
            </a:pPr>
            <a:r>
              <a:rPr lang="it-IT" sz="1400" b="1">
                <a:solidFill>
                  <a:srgbClr val="000099"/>
                </a:solidFill>
                <a:latin typeface="Verdana" pitchFamily="34" charset="0"/>
              </a:rPr>
              <a:t>L’individuazione delle tipologie urbanistiche omogenee e delle loro caratteristiche può essere spunto naturale per la scelta della priorità degli interventi.</a:t>
            </a:r>
          </a:p>
          <a:p>
            <a:pPr>
              <a:spcBef>
                <a:spcPct val="0"/>
              </a:spcBef>
            </a:pPr>
            <a:endParaRPr lang="it-IT" sz="1400" b="1">
              <a:solidFill>
                <a:srgbClr val="000099"/>
              </a:solidFill>
            </a:endParaRPr>
          </a:p>
          <a:p>
            <a:pPr>
              <a:spcBef>
                <a:spcPct val="0"/>
              </a:spcBef>
            </a:pPr>
            <a:r>
              <a:rPr lang="it-IT" sz="1400" b="1">
                <a:solidFill>
                  <a:srgbClr val="000099"/>
                </a:solidFill>
                <a:latin typeface="Verdana" pitchFamily="34" charset="0"/>
              </a:rPr>
              <a:t>Rientrano nella categoria definita delle “emergenze” tutti quei siti ritenuti interessanti e meritevoli di attenzione specifica con riferimento all’illuminazione, scelti in relazione al valore storico/artistico che essi assumono nel contesto territoriale o in base ad evidenti necessità funzionali dell’illuminazione pubblica attualmente non assolte o sottovalutate.</a:t>
            </a:r>
            <a:endParaRPr lang="it-IT" sz="24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135182" name="Text Box 14"/>
          <p:cNvSpPr txBox="1">
            <a:spLocks noChangeArrowheads="1"/>
          </p:cNvSpPr>
          <p:nvPr/>
        </p:nvSpPr>
        <p:spPr bwMode="auto">
          <a:xfrm>
            <a:off x="1981200" y="5105400"/>
            <a:ext cx="2971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1400" b="1">
                <a:solidFill>
                  <a:srgbClr val="333399"/>
                </a:solidFill>
              </a:rPr>
              <a:t>Emergenze architettoniche</a:t>
            </a:r>
          </a:p>
        </p:txBody>
      </p:sp>
      <p:graphicFrame>
        <p:nvGraphicFramePr>
          <p:cNvPr id="154624" name="Object 0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905000"/>
          <a:ext cx="5105400" cy="3038475"/>
        </p:xfrm>
        <a:graphic>
          <a:graphicData uri="http://schemas.openxmlformats.org/presentationml/2006/ole">
            <p:oleObj spid="_x0000_s154624" name="Image" r:id="rId4" imgW="9220999" imgH="5486876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1026"/>
          <p:cNvSpPr txBox="1">
            <a:spLocks noChangeArrowheads="1"/>
          </p:cNvSpPr>
          <p:nvPr/>
        </p:nvSpPr>
        <p:spPr bwMode="auto">
          <a:xfrm>
            <a:off x="7239000" y="152400"/>
            <a:ext cx="1905000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L’Analisi</a:t>
            </a:r>
          </a:p>
          <a:p>
            <a:endParaRPr lang="it-IT" sz="2600" b="1">
              <a:solidFill>
                <a:srgbClr val="333399"/>
              </a:solidFill>
            </a:endParaRPr>
          </a:p>
        </p:txBody>
      </p:sp>
      <p:sp>
        <p:nvSpPr>
          <p:cNvPr id="74756" name="Text Box 1028"/>
          <p:cNvSpPr txBox="1">
            <a:spLocks noChangeArrowheads="1"/>
          </p:cNvSpPr>
          <p:nvPr/>
        </p:nvSpPr>
        <p:spPr bwMode="auto">
          <a:xfrm>
            <a:off x="5486400" y="1752600"/>
            <a:ext cx="3200400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1800" b="1">
                <a:solidFill>
                  <a:srgbClr val="000099"/>
                </a:solidFill>
              </a:rPr>
              <a:t>Le infrastrutture</a:t>
            </a:r>
          </a:p>
          <a:p>
            <a:pPr>
              <a:spcBef>
                <a:spcPct val="0"/>
              </a:spcBef>
            </a:pPr>
            <a:endParaRPr lang="it-IT" sz="1400" b="1">
              <a:solidFill>
                <a:srgbClr val="000099"/>
              </a:solidFill>
            </a:endParaRPr>
          </a:p>
          <a:p>
            <a:pPr>
              <a:spcBef>
                <a:spcPct val="0"/>
              </a:spcBef>
            </a:pPr>
            <a:endParaRPr lang="it-IT" sz="1400" b="1">
              <a:solidFill>
                <a:srgbClr val="000099"/>
              </a:solidFill>
            </a:endParaRPr>
          </a:p>
          <a:p>
            <a:pPr>
              <a:spcBef>
                <a:spcPct val="0"/>
              </a:spcBef>
            </a:pPr>
            <a:r>
              <a:rPr lang="it-IT" sz="1400" b="1">
                <a:solidFill>
                  <a:srgbClr val="000099"/>
                </a:solidFill>
              </a:rPr>
              <a:t>Classificazione delle strade secondo la Norma UNI 10439 ed. Luglio 2001 e le direttive della guida AIDI 1998.</a:t>
            </a:r>
          </a:p>
          <a:p>
            <a:pPr>
              <a:spcBef>
                <a:spcPct val="0"/>
              </a:spcBef>
            </a:pPr>
            <a:endParaRPr lang="it-IT" sz="1400" b="1">
              <a:solidFill>
                <a:srgbClr val="000099"/>
              </a:solidFill>
            </a:endParaRPr>
          </a:p>
          <a:p>
            <a:pPr>
              <a:spcBef>
                <a:spcPct val="0"/>
              </a:spcBef>
            </a:pPr>
            <a:r>
              <a:rPr lang="it-IT" sz="1400" b="1">
                <a:solidFill>
                  <a:srgbClr val="000099"/>
                </a:solidFill>
              </a:rPr>
              <a:t>La classificazione delle strade e aree urbane è uno strumento fondamentale, che consente di determinare, per ogni tipologia di strada, i relativi valori di luminanza / illuminamento. </a:t>
            </a:r>
          </a:p>
        </p:txBody>
      </p:sp>
      <p:sp>
        <p:nvSpPr>
          <p:cNvPr id="74757" name="Text Box 1029"/>
          <p:cNvSpPr txBox="1">
            <a:spLocks noChangeArrowheads="1"/>
          </p:cNvSpPr>
          <p:nvPr/>
        </p:nvSpPr>
        <p:spPr bwMode="auto">
          <a:xfrm>
            <a:off x="2209800" y="5105400"/>
            <a:ext cx="2971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1400" b="1">
                <a:solidFill>
                  <a:srgbClr val="333399"/>
                </a:solidFill>
              </a:rPr>
              <a:t>Classificazione delle strade</a:t>
            </a:r>
          </a:p>
        </p:txBody>
      </p:sp>
      <p:graphicFrame>
        <p:nvGraphicFramePr>
          <p:cNvPr id="74782" name="Object 1054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358900"/>
          <a:ext cx="4997450" cy="3600450"/>
        </p:xfrm>
        <a:graphic>
          <a:graphicData uri="http://schemas.openxmlformats.org/presentationml/2006/ole">
            <p:oleObj spid="_x0000_s74782" name="Image" r:id="rId4" imgW="9536508" imgH="6869841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7239000" y="152400"/>
            <a:ext cx="19050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L’Analisi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5257800" y="2819400"/>
            <a:ext cx="3200400" cy="228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1800" b="1">
                <a:solidFill>
                  <a:srgbClr val="333399"/>
                </a:solidFill>
              </a:rPr>
              <a:t>Le statistiche</a:t>
            </a:r>
          </a:p>
          <a:p>
            <a:pPr>
              <a:spcBef>
                <a:spcPct val="0"/>
              </a:spcBef>
            </a:pPr>
            <a:endParaRPr lang="it-IT" sz="1400" b="1">
              <a:solidFill>
                <a:srgbClr val="333399"/>
              </a:solidFill>
            </a:endParaRPr>
          </a:p>
          <a:p>
            <a:pPr>
              <a:spcBef>
                <a:spcPct val="0"/>
              </a:spcBef>
            </a:pPr>
            <a:endParaRPr lang="it-IT" sz="1400" b="1">
              <a:solidFill>
                <a:srgbClr val="333399"/>
              </a:solidFill>
            </a:endParaRPr>
          </a:p>
          <a:p>
            <a:pPr>
              <a:spcBef>
                <a:spcPct val="0"/>
              </a:spcBef>
            </a:pPr>
            <a:r>
              <a:rPr lang="it-IT" sz="1400" b="1">
                <a:solidFill>
                  <a:srgbClr val="333399"/>
                </a:solidFill>
              </a:rPr>
              <a:t>Nel territorio comunale di Valle Salimbene sono attualmente presenti 190 lampade, l’87% delle quali a vapori di mercurio (obsolete ed a bassa efficienza luminosa).</a:t>
            </a:r>
          </a:p>
          <a:p>
            <a:pPr>
              <a:spcBef>
                <a:spcPct val="0"/>
              </a:spcBef>
            </a:pPr>
            <a:endParaRPr lang="it-IT" sz="1400" b="1">
              <a:solidFill>
                <a:srgbClr val="333399"/>
              </a:solidFill>
            </a:endParaRPr>
          </a:p>
        </p:txBody>
      </p:sp>
      <p:sp>
        <p:nvSpPr>
          <p:cNvPr id="22562" name="Text Box 34"/>
          <p:cNvSpPr txBox="1">
            <a:spLocks noChangeArrowheads="1"/>
          </p:cNvSpPr>
          <p:nvPr/>
        </p:nvSpPr>
        <p:spPr bwMode="auto">
          <a:xfrm>
            <a:off x="2057400" y="5105400"/>
            <a:ext cx="2971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1400" b="1">
                <a:solidFill>
                  <a:srgbClr val="333399"/>
                </a:solidFill>
              </a:rPr>
              <a:t>Colore della luce attuale</a:t>
            </a:r>
          </a:p>
        </p:txBody>
      </p:sp>
      <p:graphicFrame>
        <p:nvGraphicFramePr>
          <p:cNvPr id="22573" name="Object 45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481138"/>
          <a:ext cx="4991100" cy="3594100"/>
        </p:xfrm>
        <a:graphic>
          <a:graphicData uri="http://schemas.openxmlformats.org/presentationml/2006/ole">
            <p:oleObj spid="_x0000_s22573" name="Image" r:id="rId4" imgW="9796807" imgH="7053701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505200" y="152400"/>
            <a:ext cx="5486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Tipologie di</a:t>
            </a:r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sorgenti luminose </a:t>
            </a:r>
          </a:p>
        </p:txBody>
      </p:sp>
      <p:sp>
        <p:nvSpPr>
          <p:cNvPr id="24626" name="Rectangle 50"/>
          <p:cNvSpPr>
            <a:spLocks noChangeArrowheads="1"/>
          </p:cNvSpPr>
          <p:nvPr/>
        </p:nvSpPr>
        <p:spPr bwMode="auto">
          <a:xfrm>
            <a:off x="1627188" y="16811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155648" name="Object 0"/>
          <p:cNvGraphicFramePr>
            <a:graphicFrameLocks noChangeAspect="1"/>
          </p:cNvGraphicFramePr>
          <p:nvPr/>
        </p:nvGraphicFramePr>
        <p:xfrm>
          <a:off x="1600200" y="1676400"/>
          <a:ext cx="5889625" cy="3497263"/>
        </p:xfrm>
        <a:graphic>
          <a:graphicData uri="http://schemas.openxmlformats.org/presentationml/2006/ole">
            <p:oleObj spid="_x0000_s155648" r:id="rId3" imgW="5890260" imgH="3497580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1026"/>
          <p:cNvSpPr txBox="1">
            <a:spLocks noChangeArrowheads="1"/>
          </p:cNvSpPr>
          <p:nvPr/>
        </p:nvSpPr>
        <p:spPr bwMode="auto">
          <a:xfrm>
            <a:off x="4800600" y="152400"/>
            <a:ext cx="41148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Tipologie di</a:t>
            </a:r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apparecchi</a:t>
            </a:r>
          </a:p>
        </p:txBody>
      </p:sp>
      <p:sp>
        <p:nvSpPr>
          <p:cNvPr id="138253" name="Rectangle 1037"/>
          <p:cNvSpPr>
            <a:spLocks noChangeArrowheads="1"/>
          </p:cNvSpPr>
          <p:nvPr/>
        </p:nvSpPr>
        <p:spPr bwMode="auto">
          <a:xfrm>
            <a:off x="1627188" y="1600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138252" name="Object 1036"/>
          <p:cNvGraphicFramePr>
            <a:graphicFrameLocks noChangeAspect="1"/>
          </p:cNvGraphicFramePr>
          <p:nvPr/>
        </p:nvGraphicFramePr>
        <p:xfrm>
          <a:off x="1627188" y="1600200"/>
          <a:ext cx="5889625" cy="3657600"/>
        </p:xfrm>
        <a:graphic>
          <a:graphicData uri="http://schemas.openxmlformats.org/presentationml/2006/ole">
            <p:oleObj spid="_x0000_s138252" r:id="rId3" imgW="5890260" imgH="3657600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ext Box 2"/>
          <p:cNvSpPr txBox="1">
            <a:spLocks noChangeArrowheads="1"/>
          </p:cNvSpPr>
          <p:nvPr/>
        </p:nvSpPr>
        <p:spPr bwMode="auto">
          <a:xfrm>
            <a:off x="2057400" y="152400"/>
            <a:ext cx="68580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Tipologie di</a:t>
            </a:r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sostegni</a:t>
            </a:r>
          </a:p>
        </p:txBody>
      </p:sp>
      <p:sp>
        <p:nvSpPr>
          <p:cNvPr id="137229" name="Rectangle 13"/>
          <p:cNvSpPr>
            <a:spLocks noChangeArrowheads="1"/>
          </p:cNvSpPr>
          <p:nvPr/>
        </p:nvSpPr>
        <p:spPr bwMode="auto">
          <a:xfrm>
            <a:off x="1627188" y="1768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137228" name="Object 12"/>
          <p:cNvGraphicFramePr>
            <a:graphicFrameLocks noChangeAspect="1"/>
          </p:cNvGraphicFramePr>
          <p:nvPr/>
        </p:nvGraphicFramePr>
        <p:xfrm>
          <a:off x="1627188" y="1768475"/>
          <a:ext cx="5889625" cy="3322638"/>
        </p:xfrm>
        <a:graphic>
          <a:graphicData uri="http://schemas.openxmlformats.org/presentationml/2006/ole">
            <p:oleObj spid="_x0000_s137228" r:id="rId3" imgW="5890260" imgH="3322320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1676400" y="152400"/>
            <a:ext cx="1013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4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Gli impianti </a:t>
            </a:r>
            <a:r>
              <a:rPr lang="it-IT" sz="24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Obolescenza e criticità </a:t>
            </a:r>
            <a:endParaRPr lang="it-IT" sz="26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457200" y="1447800"/>
            <a:ext cx="838200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1800" b="1">
                <a:solidFill>
                  <a:srgbClr val="333399"/>
                </a:solidFill>
              </a:rPr>
              <a:t>Le criticità rilevate:</a:t>
            </a:r>
          </a:p>
          <a:p>
            <a:endParaRPr lang="it-IT" sz="1600" b="1">
              <a:solidFill>
                <a:srgbClr val="333399"/>
              </a:solidFill>
            </a:endParaRPr>
          </a:p>
          <a:p>
            <a:pPr>
              <a:buFontTx/>
              <a:buChar char="•"/>
            </a:pPr>
            <a:r>
              <a:rPr lang="it-IT" sz="1800" b="1">
                <a:solidFill>
                  <a:srgbClr val="333399"/>
                </a:solidFill>
              </a:rPr>
              <a:t>   Scarsi valori di illuminamento;</a:t>
            </a:r>
          </a:p>
          <a:p>
            <a:pPr>
              <a:buFontTx/>
              <a:buChar char="•"/>
            </a:pPr>
            <a:endParaRPr lang="it-IT" sz="1000" b="1">
              <a:solidFill>
                <a:srgbClr val="333399"/>
              </a:solidFill>
            </a:endParaRPr>
          </a:p>
          <a:p>
            <a:pPr>
              <a:buFontTx/>
              <a:buChar char="•"/>
            </a:pPr>
            <a:r>
              <a:rPr lang="it-IT" sz="1800" b="1">
                <a:solidFill>
                  <a:srgbClr val="333399"/>
                </a:solidFill>
              </a:rPr>
              <a:t>   Utilizzo di lampade a bassa efficienza luminosa;</a:t>
            </a:r>
          </a:p>
          <a:p>
            <a:pPr>
              <a:buFontTx/>
              <a:buChar char="•"/>
            </a:pPr>
            <a:endParaRPr lang="it-IT" sz="1000" b="1">
              <a:solidFill>
                <a:srgbClr val="333399"/>
              </a:solidFill>
            </a:endParaRPr>
          </a:p>
          <a:p>
            <a:pPr>
              <a:buFontTx/>
              <a:buChar char="•"/>
            </a:pPr>
            <a:r>
              <a:rPr lang="it-IT" sz="1800" b="1">
                <a:solidFill>
                  <a:srgbClr val="333399"/>
                </a:solidFill>
              </a:rPr>
              <a:t>   Apparecchi vetusti e con il vano ottico privo di schermature;</a:t>
            </a:r>
          </a:p>
          <a:p>
            <a:pPr>
              <a:buFontTx/>
              <a:buChar char="•"/>
            </a:pPr>
            <a:endParaRPr lang="it-IT" sz="1000" b="1">
              <a:solidFill>
                <a:srgbClr val="333399"/>
              </a:solidFill>
            </a:endParaRPr>
          </a:p>
          <a:p>
            <a:pPr>
              <a:buFontTx/>
              <a:buChar char="•"/>
            </a:pPr>
            <a:r>
              <a:rPr lang="it-IT" sz="1800" b="1">
                <a:solidFill>
                  <a:srgbClr val="333399"/>
                </a:solidFill>
              </a:rPr>
              <a:t>   Tipologie d’installazione che provocano inquinamento luminoso;</a:t>
            </a:r>
          </a:p>
          <a:p>
            <a:pPr>
              <a:buFontTx/>
              <a:buChar char="•"/>
            </a:pPr>
            <a:endParaRPr lang="it-IT" sz="1000" b="1">
              <a:solidFill>
                <a:srgbClr val="333399"/>
              </a:solidFill>
            </a:endParaRPr>
          </a:p>
          <a:p>
            <a:pPr>
              <a:buFontTx/>
              <a:buChar char="•"/>
            </a:pPr>
            <a:r>
              <a:rPr lang="it-IT" sz="1800" b="1">
                <a:solidFill>
                  <a:srgbClr val="333399"/>
                </a:solidFill>
              </a:rPr>
              <a:t>   Sistemi d’installazione invasivi dei contesti urbani;</a:t>
            </a:r>
          </a:p>
          <a:p>
            <a:pPr>
              <a:buFontTx/>
              <a:buChar char="•"/>
            </a:pPr>
            <a:endParaRPr lang="it-IT" sz="1000" b="1">
              <a:solidFill>
                <a:srgbClr val="333399"/>
              </a:solidFill>
            </a:endParaRPr>
          </a:p>
          <a:p>
            <a:pPr>
              <a:buFontTx/>
              <a:buChar char="•"/>
            </a:pPr>
            <a:r>
              <a:rPr lang="it-IT" sz="1800" b="1">
                <a:solidFill>
                  <a:srgbClr val="333399"/>
                </a:solidFill>
              </a:rPr>
              <a:t>   Scarsa valorizzazione delle emergenze architettoniche.</a:t>
            </a:r>
          </a:p>
          <a:p>
            <a:pPr>
              <a:buFontTx/>
              <a:buChar char="-"/>
            </a:pPr>
            <a:endParaRPr lang="it-IT" sz="1500" b="1">
              <a:solidFill>
                <a:srgbClr val="333399"/>
              </a:solidFill>
            </a:endParaRP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2438400" y="58674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endParaRPr lang="it-IT" sz="1400" b="1">
              <a:solidFill>
                <a:srgbClr val="333399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4800600" y="152400"/>
            <a:ext cx="4343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 proposte di</a:t>
            </a:r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intervento</a:t>
            </a:r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5486400" y="2362200"/>
            <a:ext cx="33528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1500" b="1">
                <a:solidFill>
                  <a:srgbClr val="333399"/>
                </a:solidFill>
              </a:rPr>
              <a:t>La scelta delle sorgenti luminose e delle relative tonalità di colore deve essere associata alla tipologia delle strade, alla funzione delle stesse e ai diversi ambiti urbani.</a:t>
            </a: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447800" y="5029200"/>
            <a:ext cx="3733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1400" b="1">
                <a:solidFill>
                  <a:srgbClr val="333399"/>
                </a:solidFill>
              </a:rPr>
              <a:t>Tipologia sorgenti luminose in progetto</a:t>
            </a:r>
          </a:p>
        </p:txBody>
      </p:sp>
      <p:graphicFrame>
        <p:nvGraphicFramePr>
          <p:cNvPr id="94225" name="Object 17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200150"/>
          <a:ext cx="5105400" cy="3676650"/>
        </p:xfrm>
        <a:graphic>
          <a:graphicData uri="http://schemas.openxmlformats.org/presentationml/2006/ole">
            <p:oleObj spid="_x0000_s94225" name="Image" r:id="rId4" imgW="9796807" imgH="7053701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3" name="Text Box 3"/>
          <p:cNvSpPr txBox="1">
            <a:spLocks noChangeArrowheads="1"/>
          </p:cNvSpPr>
          <p:nvPr/>
        </p:nvSpPr>
        <p:spPr bwMode="auto">
          <a:xfrm>
            <a:off x="5029200" y="3733800"/>
            <a:ext cx="36576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it-IT" sz="1500">
                <a:solidFill>
                  <a:srgbClr val="000099"/>
                </a:solidFill>
                <a:latin typeface="Verdana" pitchFamily="34" charset="0"/>
              </a:rPr>
              <a:t>Luce non è solo illuminazione, così come l’ombra non è il buio: mettere in luce la città significa creare nuove immagini notturne, progettare segni luminosi che ne definiscano un nuovo colore, per riscoprire consolidati cardini urbani.</a:t>
            </a:r>
            <a:endParaRPr lang="it-IT" sz="1400">
              <a:solidFill>
                <a:srgbClr val="000099"/>
              </a:solidFill>
              <a:latin typeface="Verdana" pitchFamily="34" charset="0"/>
            </a:endParaRPr>
          </a:p>
        </p:txBody>
      </p:sp>
      <p:graphicFrame>
        <p:nvGraphicFramePr>
          <p:cNvPr id="153605" name="Object 5"/>
          <p:cNvGraphicFramePr>
            <a:graphicFrameLocks noChangeAspect="1"/>
          </p:cNvGraphicFramePr>
          <p:nvPr/>
        </p:nvGraphicFramePr>
        <p:xfrm>
          <a:off x="-533400" y="0"/>
          <a:ext cx="5162550" cy="6858000"/>
        </p:xfrm>
        <a:graphic>
          <a:graphicData uri="http://schemas.openxmlformats.org/presentationml/2006/ole">
            <p:oleObj spid="_x0000_s153605" name="Image" r:id="rId3" imgW="5700000" imgH="7572000" progId="Photoshop.Image.7">
              <p:embed/>
            </p:oleObj>
          </a:graphicData>
        </a:graphic>
      </p:graphicFrame>
      <p:sp>
        <p:nvSpPr>
          <p:cNvPr id="153606" name="Text Box 6"/>
          <p:cNvSpPr txBox="1">
            <a:spLocks noChangeArrowheads="1"/>
          </p:cNvSpPr>
          <p:nvPr/>
        </p:nvSpPr>
        <p:spPr bwMode="auto">
          <a:xfrm>
            <a:off x="5715000" y="152400"/>
            <a:ext cx="34290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Il </a:t>
            </a:r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colore</a:t>
            </a:r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della città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4800600" y="152400"/>
            <a:ext cx="4343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 proposte di</a:t>
            </a:r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intervento</a:t>
            </a: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5334000" y="2362200"/>
            <a:ext cx="35052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1500" b="1">
                <a:solidFill>
                  <a:srgbClr val="333399"/>
                </a:solidFill>
              </a:rPr>
              <a:t>I criteri di scelta delle tipologie di illuminazione tengono conto delle caratteristiche geometriche e ambientali di ogni luogo e mirano ad eliminare, all’interno di ogni ambito, la disuniformità attualmente presente.</a:t>
            </a: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1143000" y="5105400"/>
            <a:ext cx="411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it-IT" sz="1400" b="1">
                <a:solidFill>
                  <a:srgbClr val="333399"/>
                </a:solidFill>
              </a:rPr>
              <a:t>Tipologia complessi illuminanti di progetto</a:t>
            </a:r>
          </a:p>
        </p:txBody>
      </p:sp>
      <p:graphicFrame>
        <p:nvGraphicFramePr>
          <p:cNvPr id="136206" name="Object 14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276350"/>
          <a:ext cx="5105400" cy="3676650"/>
        </p:xfrm>
        <a:graphic>
          <a:graphicData uri="http://schemas.openxmlformats.org/presentationml/2006/ole">
            <p:oleObj spid="_x0000_s136206" name="Image" r:id="rId4" imgW="9796807" imgH="7053701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4800600" y="152400"/>
            <a:ext cx="4343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6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 proposte di</a:t>
            </a:r>
            <a:r>
              <a:rPr lang="it-IT" sz="26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intervento</a:t>
            </a: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457200" y="2209800"/>
            <a:ext cx="8458200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it-IT" sz="1900" b="1">
                <a:solidFill>
                  <a:srgbClr val="333399"/>
                </a:solidFill>
              </a:rPr>
              <a:t>   </a:t>
            </a:r>
            <a:r>
              <a:rPr lang="it-IT" sz="2100">
                <a:solidFill>
                  <a:srgbClr val="333399"/>
                </a:solidFill>
              </a:rPr>
              <a:t>Sostituzione dei sistemi di illuminazione con vano ottico aperto</a:t>
            </a:r>
          </a:p>
          <a:p>
            <a:pPr>
              <a:buFontTx/>
              <a:buChar char="•"/>
            </a:pPr>
            <a:r>
              <a:rPr lang="it-IT" sz="2100">
                <a:solidFill>
                  <a:srgbClr val="333399"/>
                </a:solidFill>
              </a:rPr>
              <a:t>   Apparecchi dotati di ottiche di tipo cut-off</a:t>
            </a:r>
          </a:p>
          <a:p>
            <a:pPr>
              <a:buFontTx/>
              <a:buChar char="•"/>
            </a:pPr>
            <a:r>
              <a:rPr lang="it-IT" sz="2100">
                <a:solidFill>
                  <a:srgbClr val="333399"/>
                </a:solidFill>
              </a:rPr>
              <a:t>   Elevato rendimento luminoso</a:t>
            </a:r>
          </a:p>
          <a:p>
            <a:pPr>
              <a:buFontTx/>
              <a:buChar char="•"/>
            </a:pPr>
            <a:r>
              <a:rPr lang="it-IT" sz="2100">
                <a:solidFill>
                  <a:srgbClr val="333399"/>
                </a:solidFill>
              </a:rPr>
              <a:t>   Elevato grado di protezione IP </a:t>
            </a:r>
          </a:p>
          <a:p>
            <a:pPr>
              <a:buFontTx/>
              <a:buChar char="•"/>
            </a:pPr>
            <a:r>
              <a:rPr lang="it-IT" sz="2100">
                <a:solidFill>
                  <a:srgbClr val="333399"/>
                </a:solidFill>
              </a:rPr>
              <a:t>   Classe II di isolamento</a:t>
            </a:r>
          </a:p>
          <a:p>
            <a:pPr>
              <a:buFontTx/>
              <a:buChar char="•"/>
            </a:pPr>
            <a:r>
              <a:rPr lang="it-IT" sz="2100">
                <a:solidFill>
                  <a:srgbClr val="333399"/>
                </a:solidFill>
              </a:rPr>
              <a:t>   Impiego di apparecchi aventi prestazioni certificate IMQ</a:t>
            </a:r>
            <a:endParaRPr lang="it-IT" sz="2000" b="1">
              <a:solidFill>
                <a:srgbClr val="333399"/>
              </a:solidFill>
            </a:endParaRPr>
          </a:p>
          <a:p>
            <a:endParaRPr lang="it-IT" sz="2000" b="1">
              <a:solidFill>
                <a:srgbClr val="333399"/>
              </a:solidFill>
            </a:endParaRPr>
          </a:p>
          <a:p>
            <a:endParaRPr lang="it-IT" sz="1300" b="1">
              <a:solidFill>
                <a:srgbClr val="333399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Text Box 4"/>
          <p:cNvSpPr txBox="1">
            <a:spLocks noChangeArrowheads="1"/>
          </p:cNvSpPr>
          <p:nvPr/>
        </p:nvSpPr>
        <p:spPr bwMode="auto">
          <a:xfrm>
            <a:off x="990600" y="2430463"/>
            <a:ext cx="7162800" cy="442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t-IT" sz="2400">
                <a:solidFill>
                  <a:srgbClr val="333399"/>
                </a:solidFill>
              </a:rPr>
              <a:t>Ringraziamo l’Amministrazione Comunale per la cortese collaborazione e in particolare:</a:t>
            </a:r>
            <a:endParaRPr lang="it-IT" sz="2400" b="1">
              <a:solidFill>
                <a:srgbClr val="333399"/>
              </a:solidFill>
            </a:endParaRPr>
          </a:p>
          <a:p>
            <a:pPr algn="ctr"/>
            <a:endParaRPr lang="it-IT" sz="2400" b="1">
              <a:solidFill>
                <a:srgbClr val="333399"/>
              </a:solidFill>
            </a:endParaRPr>
          </a:p>
          <a:p>
            <a:pPr algn="ctr"/>
            <a:r>
              <a:rPr lang="it-IT" sz="2400" b="1">
                <a:solidFill>
                  <a:srgbClr val="333399"/>
                </a:solidFill>
              </a:rPr>
              <a:t>L’Ufficio Tecnico</a:t>
            </a:r>
          </a:p>
          <a:p>
            <a:pPr algn="ctr"/>
            <a:r>
              <a:rPr lang="it-IT" sz="2400" b="1">
                <a:solidFill>
                  <a:srgbClr val="333399"/>
                </a:solidFill>
              </a:rPr>
              <a:t>Il Comando della Polizia Municipale</a:t>
            </a:r>
          </a:p>
          <a:p>
            <a:endParaRPr lang="it-IT" sz="2400" b="1">
              <a:solidFill>
                <a:srgbClr val="333399"/>
              </a:solidFill>
            </a:endParaRPr>
          </a:p>
          <a:p>
            <a:endParaRPr lang="it-IT" sz="2400" b="1">
              <a:solidFill>
                <a:srgbClr val="333399"/>
              </a:solidFill>
            </a:endParaRPr>
          </a:p>
          <a:p>
            <a:endParaRPr lang="it-IT" sz="1400" b="1">
              <a:solidFill>
                <a:srgbClr val="333399"/>
              </a:solidFill>
            </a:endParaRPr>
          </a:p>
          <a:p>
            <a:endParaRPr lang="it-IT" sz="2400" b="1">
              <a:solidFill>
                <a:srgbClr val="333399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390" name="Object 14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34938"/>
          <a:ext cx="9144000" cy="6588125"/>
        </p:xfrm>
        <a:graphic>
          <a:graphicData uri="http://schemas.openxmlformats.org/presentationml/2006/ole">
            <p:oleObj spid="_x0000_s101390" name="Image" r:id="rId4" imgW="9809869" imgH="7066763" progId="Photoshop.Image.7">
              <p:embed/>
            </p:oleObj>
          </a:graphicData>
        </a:graphic>
      </p:graphicFrame>
      <p:graphicFrame>
        <p:nvGraphicFramePr>
          <p:cNvPr id="101391" name="Object 15"/>
          <p:cNvGraphicFramePr>
            <a:graphicFrameLocks noChangeAspect="1"/>
          </p:cNvGraphicFramePr>
          <p:nvPr/>
        </p:nvGraphicFramePr>
        <p:xfrm>
          <a:off x="5257800" y="5572125"/>
          <a:ext cx="3673475" cy="979488"/>
        </p:xfrm>
        <a:graphic>
          <a:graphicData uri="http://schemas.openxmlformats.org/presentationml/2006/ole">
            <p:oleObj spid="_x0000_s101391" name="Image" r:id="rId5" imgW="7497823" imgH="1998549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537" name="Object 17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025525"/>
          <a:ext cx="9144000" cy="5441950"/>
        </p:xfrm>
        <a:graphic>
          <a:graphicData uri="http://schemas.openxmlformats.org/presentationml/2006/ole">
            <p:oleObj spid="_x0000_s107537" name="Image" r:id="rId4" imgW="9220999" imgH="5486876" progId="Photoshop.Image.7">
              <p:embed/>
            </p:oleObj>
          </a:graphicData>
        </a:graphic>
      </p:graphicFrame>
      <p:graphicFrame>
        <p:nvGraphicFramePr>
          <p:cNvPr id="107538" name="Object 18"/>
          <p:cNvGraphicFramePr>
            <a:graphicFrameLocks noChangeAspect="1"/>
          </p:cNvGraphicFramePr>
          <p:nvPr/>
        </p:nvGraphicFramePr>
        <p:xfrm>
          <a:off x="5715000" y="4191000"/>
          <a:ext cx="3211513" cy="2276475"/>
        </p:xfrm>
        <a:graphic>
          <a:graphicData uri="http://schemas.openxmlformats.org/presentationml/2006/ole">
            <p:oleObj spid="_x0000_s107538" name="Image" r:id="rId5" imgW="7184325" imgH="5094340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15" name="Object 15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0"/>
          <a:ext cx="9144000" cy="6584950"/>
        </p:xfrm>
        <a:graphic>
          <a:graphicData uri="http://schemas.openxmlformats.org/presentationml/2006/ole">
            <p:oleObj spid="_x0000_s102415" name="Image" r:id="rId4" imgW="9796807" imgH="7053701" progId="Photoshop.Image.7">
              <p:embed/>
            </p:oleObj>
          </a:graphicData>
        </a:graphic>
      </p:graphicFrame>
      <p:graphicFrame>
        <p:nvGraphicFramePr>
          <p:cNvPr id="102416" name="Object 16"/>
          <p:cNvGraphicFramePr>
            <a:graphicFrameLocks noChangeAspect="1"/>
          </p:cNvGraphicFramePr>
          <p:nvPr/>
        </p:nvGraphicFramePr>
        <p:xfrm>
          <a:off x="5661025" y="5334000"/>
          <a:ext cx="3482975" cy="1098550"/>
        </p:xfrm>
        <a:graphic>
          <a:graphicData uri="http://schemas.openxmlformats.org/presentationml/2006/ole">
            <p:oleObj spid="_x0000_s102416" name="Image" r:id="rId5" imgW="7576197" imgH="2390421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39" name="Object 15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36525"/>
          <a:ext cx="9144000" cy="6584950"/>
        </p:xfrm>
        <a:graphic>
          <a:graphicData uri="http://schemas.openxmlformats.org/presentationml/2006/ole">
            <p:oleObj spid="_x0000_s103439" name="Image" r:id="rId4" imgW="9796807" imgH="7053701" progId="Photoshop.Image.7">
              <p:embed/>
            </p:oleObj>
          </a:graphicData>
        </a:graphic>
      </p:graphicFrame>
      <p:graphicFrame>
        <p:nvGraphicFramePr>
          <p:cNvPr id="103440" name="Object 16"/>
          <p:cNvGraphicFramePr>
            <a:graphicFrameLocks noChangeAspect="1"/>
          </p:cNvGraphicFramePr>
          <p:nvPr/>
        </p:nvGraphicFramePr>
        <p:xfrm>
          <a:off x="5486400" y="5410200"/>
          <a:ext cx="3476625" cy="1182688"/>
        </p:xfrm>
        <a:graphic>
          <a:graphicData uri="http://schemas.openxmlformats.org/presentationml/2006/ole">
            <p:oleObj spid="_x0000_s103440" name="Image" r:id="rId5" imgW="7563135" imgH="2573295" progId="Photoshop.Image.7">
              <p:embed/>
            </p:oleObj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510" name="Object 14">
            <a:hlinkClick r:id="rId3" action="ppaction://hlinksldjump"/>
          </p:cNvPr>
          <p:cNvGraphicFramePr>
            <a:graphicFrameLocks noChangeAspect="1"/>
          </p:cNvGraphicFramePr>
          <p:nvPr/>
        </p:nvGraphicFramePr>
        <p:xfrm>
          <a:off x="0" y="136525"/>
          <a:ext cx="9144000" cy="6584950"/>
        </p:xfrm>
        <a:graphic>
          <a:graphicData uri="http://schemas.openxmlformats.org/presentationml/2006/ole">
            <p:oleObj spid="_x0000_s106510" name="Image" r:id="rId4" imgW="9796807" imgH="7053701" progId="Photoshop.Image.7">
              <p:embed/>
            </p:oleObj>
          </a:graphicData>
        </a:graphic>
      </p:graphicFrame>
      <p:graphicFrame>
        <p:nvGraphicFramePr>
          <p:cNvPr id="106511" name="Object 15"/>
          <p:cNvGraphicFramePr>
            <a:graphicFrameLocks noChangeAspect="1"/>
          </p:cNvGraphicFramePr>
          <p:nvPr/>
        </p:nvGraphicFramePr>
        <p:xfrm>
          <a:off x="5181600" y="5638800"/>
          <a:ext cx="3962400" cy="971550"/>
        </p:xfrm>
        <a:graphic>
          <a:graphicData uri="http://schemas.openxmlformats.org/presentationml/2006/ole">
            <p:oleObj spid="_x0000_s106511" name="Image" r:id="rId5" imgW="6283019" imgH="1541364" progId="Photoshop.Image.7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it-IT" sz="1200" b="0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it-IT" sz="1200" b="0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2911</TotalTime>
  <Words>725</Words>
  <Application>Microsoft PowerPoint</Application>
  <PresentationFormat>Presentazione su schermo (4:3)</PresentationFormat>
  <Paragraphs>116</Paragraphs>
  <Slides>26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4</vt:i4>
      </vt:variant>
      <vt:variant>
        <vt:lpstr>Modello struttura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26</vt:i4>
      </vt:variant>
    </vt:vector>
  </HeadingPairs>
  <TitlesOfParts>
    <vt:vector size="33" baseType="lpstr">
      <vt:lpstr>Times New Roman</vt:lpstr>
      <vt:lpstr>Verdana</vt:lpstr>
      <vt:lpstr>Tahoma</vt:lpstr>
      <vt:lpstr>Arial</vt:lpstr>
      <vt:lpstr>Struttura predefinita</vt:lpstr>
      <vt:lpstr>Adobe Photoshop Image</vt:lpstr>
      <vt:lpstr>Grafico di Microsoft Excel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>Enel Spa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Enel</dc:creator>
  <cp:lastModifiedBy>asol111</cp:lastModifiedBy>
  <cp:revision>119</cp:revision>
  <cp:lastPrinted>2002-11-04T10:18:33Z</cp:lastPrinted>
  <dcterms:created xsi:type="dcterms:W3CDTF">2002-03-08T11:13:05Z</dcterms:created>
  <dcterms:modified xsi:type="dcterms:W3CDTF">2003-03-11T08:54:04Z</dcterms:modified>
</cp:coreProperties>
</file>